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1" r:id="rId3"/>
    <p:sldId id="257" r:id="rId4"/>
    <p:sldId id="271" r:id="rId5"/>
    <p:sldId id="270" r:id="rId6"/>
    <p:sldId id="26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Schuurmans" userId="42d26545-3776-47e3-8da9-4b29bde9373e" providerId="ADAL" clId="{BB9A98E7-FB25-4E13-83A7-A9C790428A29}"/>
    <pc:docChg chg="custSel modSld">
      <pc:chgData name="Nico Schuurmans" userId="42d26545-3776-47e3-8da9-4b29bde9373e" providerId="ADAL" clId="{BB9A98E7-FB25-4E13-83A7-A9C790428A29}" dt="2026-01-28T13:00:26.411" v="113" actId="20577"/>
      <pc:docMkLst>
        <pc:docMk/>
      </pc:docMkLst>
      <pc:sldChg chg="modSp mod">
        <pc:chgData name="Nico Schuurmans" userId="42d26545-3776-47e3-8da9-4b29bde9373e" providerId="ADAL" clId="{BB9A98E7-FB25-4E13-83A7-A9C790428A29}" dt="2026-01-28T12:59:04.846" v="67" actId="113"/>
        <pc:sldMkLst>
          <pc:docMk/>
          <pc:sldMk cId="876075924" sldId="256"/>
        </pc:sldMkLst>
        <pc:spChg chg="mod">
          <ac:chgData name="Nico Schuurmans" userId="42d26545-3776-47e3-8da9-4b29bde9373e" providerId="ADAL" clId="{BB9A98E7-FB25-4E13-83A7-A9C790428A29}" dt="2026-01-28T12:59:04.846" v="67" actId="113"/>
          <ac:spMkLst>
            <pc:docMk/>
            <pc:sldMk cId="876075924" sldId="256"/>
            <ac:spMk id="3" creationId="{3FACF436-D70D-398A-56FE-447B9C786766}"/>
          </ac:spMkLst>
        </pc:spChg>
      </pc:sldChg>
      <pc:sldChg chg="modSp mod">
        <pc:chgData name="Nico Schuurmans" userId="42d26545-3776-47e3-8da9-4b29bde9373e" providerId="ADAL" clId="{BB9A98E7-FB25-4E13-83A7-A9C790428A29}" dt="2026-01-28T12:57:28.914" v="56" actId="6549"/>
        <pc:sldMkLst>
          <pc:docMk/>
          <pc:sldMk cId="1403306430" sldId="257"/>
        </pc:sldMkLst>
        <pc:spChg chg="mod">
          <ac:chgData name="Nico Schuurmans" userId="42d26545-3776-47e3-8da9-4b29bde9373e" providerId="ADAL" clId="{BB9A98E7-FB25-4E13-83A7-A9C790428A29}" dt="2026-01-28T12:57:28.914" v="56" actId="6549"/>
          <ac:spMkLst>
            <pc:docMk/>
            <pc:sldMk cId="1403306430" sldId="257"/>
            <ac:spMk id="2" creationId="{CE77B8D1-5A8B-261B-F8E8-FEC339852D1B}"/>
          </ac:spMkLst>
        </pc:spChg>
      </pc:sldChg>
      <pc:sldChg chg="modSp mod">
        <pc:chgData name="Nico Schuurmans" userId="42d26545-3776-47e3-8da9-4b29bde9373e" providerId="ADAL" clId="{BB9A98E7-FB25-4E13-83A7-A9C790428A29}" dt="2026-01-28T13:00:26.411" v="113" actId="20577"/>
        <pc:sldMkLst>
          <pc:docMk/>
          <pc:sldMk cId="4190265019" sldId="269"/>
        </pc:sldMkLst>
        <pc:spChg chg="mod">
          <ac:chgData name="Nico Schuurmans" userId="42d26545-3776-47e3-8da9-4b29bde9373e" providerId="ADAL" clId="{BB9A98E7-FB25-4E13-83A7-A9C790428A29}" dt="2026-01-28T12:59:22.007" v="78" actId="6549"/>
          <ac:spMkLst>
            <pc:docMk/>
            <pc:sldMk cId="4190265019" sldId="269"/>
            <ac:spMk id="2" creationId="{820CB018-B071-457B-613E-B845FE165A0A}"/>
          </ac:spMkLst>
        </pc:spChg>
        <pc:spChg chg="mod">
          <ac:chgData name="Nico Schuurmans" userId="42d26545-3776-47e3-8da9-4b29bde9373e" providerId="ADAL" clId="{BB9A98E7-FB25-4E13-83A7-A9C790428A29}" dt="2026-01-28T13:00:26.411" v="113" actId="20577"/>
          <ac:spMkLst>
            <pc:docMk/>
            <pc:sldMk cId="4190265019" sldId="269"/>
            <ac:spMk id="3" creationId="{4C326BE8-D85A-0C80-C503-0CC1535F3B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1/28/2026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5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1/28/2026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2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1/28/2026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7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1/28/2026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8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1/28/2026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96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1/28/2026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0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1/28/2026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7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1/28/2026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0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31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65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5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7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10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91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11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3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5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01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73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305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7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8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8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3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64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7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6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4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6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2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6F212-7CC7-2508-6781-21BC30F9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Autofit/>
          </a:bodyPr>
          <a:lstStyle/>
          <a:p>
            <a:r>
              <a:rPr lang="nl-NL" sz="5400" dirty="0"/>
              <a:t>“ruimtelijke conflicten”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ACF436-D70D-398A-56FE-447B9C786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r>
              <a:rPr lang="nl-NL" dirty="0"/>
              <a:t>Balans tussen </a:t>
            </a:r>
            <a:r>
              <a:rPr lang="nl-NL" b="1" dirty="0"/>
              <a:t>nieuwe</a:t>
            </a:r>
            <a:r>
              <a:rPr lang="nl-NL" dirty="0"/>
              <a:t> infrastructuur en </a:t>
            </a:r>
            <a:r>
              <a:rPr lang="nl-NL" b="1" dirty="0"/>
              <a:t>bestaande</a:t>
            </a:r>
            <a:r>
              <a:rPr lang="nl-NL" dirty="0"/>
              <a:t> flora &amp; fauna</a:t>
            </a:r>
          </a:p>
        </p:txBody>
      </p:sp>
      <p:pic>
        <p:nvPicPr>
          <p:cNvPr id="5" name="Tijdelijke aanduiding voor afbeelding 4" descr="Afbeelding met kaart, Transport-corridor, Stedenbouwkunde, tekst&#10;&#10;Door AI gegenereerde inhoud is mogelijk onjuist.">
            <a:extLst>
              <a:ext uri="{FF2B5EF4-FFF2-40B4-BE49-F238E27FC236}">
                <a16:creationId xmlns:a16="http://schemas.microsoft.com/office/drawing/2014/main" id="{074252B9-7ABD-04C1-C0C0-602ABD779A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884"/>
          <a:stretch>
            <a:fillRect/>
          </a:stretch>
        </p:blipFill>
        <p:spPr>
          <a:xfrm>
            <a:off x="0" y="0"/>
            <a:ext cx="12192000" cy="4986338"/>
          </a:xfrm>
        </p:spPr>
      </p:pic>
    </p:spTree>
    <p:extLst>
      <p:ext uri="{BB962C8B-B14F-4D97-AF65-F5344CB8AC3E}">
        <p14:creationId xmlns:p14="http://schemas.microsoft.com/office/powerpoint/2010/main" val="87607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348794-7E1D-92FB-0D73-65345660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5C996-4EA9-702A-5AE8-0A08600B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57646"/>
          </a:xfrm>
        </p:spPr>
        <p:txBody>
          <a:bodyPr/>
          <a:lstStyle/>
          <a:p>
            <a:r>
              <a:rPr lang="nl-NL" dirty="0"/>
              <a:t>Inzoomen op Drunen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93EE85-8CC4-D500-26E6-517EF1B3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86672"/>
            <a:ext cx="10653579" cy="508446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 descr="Afbeelding met tekst, kaart, Plan&#10;&#10;Door AI gegenereerde inhoud is mogelijk onjuist.">
            <a:extLst>
              <a:ext uri="{FF2B5EF4-FFF2-40B4-BE49-F238E27FC236}">
                <a16:creationId xmlns:a16="http://schemas.microsoft.com/office/drawing/2014/main" id="{CCC30CFA-60BA-05B1-5BE4-BB8400148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8" y="1306286"/>
            <a:ext cx="6806025" cy="5152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Afbeelding 10" descr="Afbeelding met schermopname, tekst&#10;&#10;Door AI gegenereerde inhoud is mogelijk onjuist.">
            <a:extLst>
              <a:ext uri="{FF2B5EF4-FFF2-40B4-BE49-F238E27FC236}">
                <a16:creationId xmlns:a16="http://schemas.microsoft.com/office/drawing/2014/main" id="{DA57B813-1C24-354B-6248-10B7DEBB6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08" y="3754180"/>
            <a:ext cx="8945807" cy="2555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ijl: gebogen 13">
            <a:extLst>
              <a:ext uri="{FF2B5EF4-FFF2-40B4-BE49-F238E27FC236}">
                <a16:creationId xmlns:a16="http://schemas.microsoft.com/office/drawing/2014/main" id="{58B5E19A-D88B-67C7-5651-CCC09D1B61F0}"/>
              </a:ext>
            </a:extLst>
          </p:cNvPr>
          <p:cNvSpPr/>
          <p:nvPr/>
        </p:nvSpPr>
        <p:spPr>
          <a:xfrm rot="5400000">
            <a:off x="3277311" y="2362912"/>
            <a:ext cx="1905711" cy="1076769"/>
          </a:xfrm>
          <a:prstGeom prst="bentArrow">
            <a:avLst>
              <a:gd name="adj1" fmla="val 22614"/>
              <a:gd name="adj2" fmla="val 23950"/>
              <a:gd name="adj3" fmla="val 25000"/>
              <a:gd name="adj4" fmla="val 43750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6" name="Afbeelding 15" descr="Afbeelding met schermopname&#10;&#10;Door AI gegenereerde inhoud is mogelijk onjuist.">
            <a:extLst>
              <a:ext uri="{FF2B5EF4-FFF2-40B4-BE49-F238E27FC236}">
                <a16:creationId xmlns:a16="http://schemas.microsoft.com/office/drawing/2014/main" id="{B49E29F9-C35E-F93D-55B5-9B0FA11CD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0" y="510948"/>
            <a:ext cx="6048375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Pijl: omhoog 16">
            <a:extLst>
              <a:ext uri="{FF2B5EF4-FFF2-40B4-BE49-F238E27FC236}">
                <a16:creationId xmlns:a16="http://schemas.microsoft.com/office/drawing/2014/main" id="{AF80A52F-62C1-C33F-EFD0-352CE8E94596}"/>
              </a:ext>
            </a:extLst>
          </p:cNvPr>
          <p:cNvSpPr/>
          <p:nvPr/>
        </p:nvSpPr>
        <p:spPr>
          <a:xfrm>
            <a:off x="8115096" y="2182009"/>
            <a:ext cx="484632" cy="1755242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DA6CFE-A6E8-9D26-E26C-A89F0E55C327}"/>
              </a:ext>
            </a:extLst>
          </p:cNvPr>
          <p:cNvSpPr txBox="1"/>
          <p:nvPr/>
        </p:nvSpPr>
        <p:spPr>
          <a:xfrm>
            <a:off x="8691073" y="2726108"/>
            <a:ext cx="3185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Boomregister.nl</a:t>
            </a:r>
          </a:p>
        </p:txBody>
      </p:sp>
    </p:spTree>
    <p:extLst>
      <p:ext uri="{BB962C8B-B14F-4D97-AF65-F5344CB8AC3E}">
        <p14:creationId xmlns:p14="http://schemas.microsoft.com/office/powerpoint/2010/main" val="396729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7B8D1-5A8B-261B-F8E8-FEC33985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57646"/>
          </a:xfrm>
        </p:spPr>
        <p:txBody>
          <a:bodyPr/>
          <a:lstStyle/>
          <a:p>
            <a:r>
              <a:rPr lang="nl-NL" dirty="0"/>
              <a:t>Kastanjelaan 70 t/m 80 - zomer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E568E-2906-2F8D-393C-60308804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86672"/>
            <a:ext cx="10653579" cy="508446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Luchtfotografie, Stedenbouwkunde, buitenshuis, Vogelperspectief&#10;&#10;Door AI gegenereerde inhoud is mogelijk onjuist.">
            <a:extLst>
              <a:ext uri="{FF2B5EF4-FFF2-40B4-BE49-F238E27FC236}">
                <a16:creationId xmlns:a16="http://schemas.microsoft.com/office/drawing/2014/main" id="{D0A1A49C-95B7-1789-76E5-908F2EA57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9" y="1240991"/>
            <a:ext cx="12006841" cy="5230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6C1C9DAB-8202-C6ED-204E-D39FDFE3E8C5}"/>
              </a:ext>
            </a:extLst>
          </p:cNvPr>
          <p:cNvSpPr/>
          <p:nvPr/>
        </p:nvSpPr>
        <p:spPr>
          <a:xfrm>
            <a:off x="5383850" y="3640508"/>
            <a:ext cx="2273182" cy="9998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30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71F3B-FD91-F7C6-9F33-99C3F6583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BB110-82F9-8265-7BBE-91648D81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57646"/>
          </a:xfrm>
        </p:spPr>
        <p:txBody>
          <a:bodyPr/>
          <a:lstStyle/>
          <a:p>
            <a:r>
              <a:rPr lang="nl-NL" dirty="0"/>
              <a:t>Gezien vanuit de spoorsloot – herfst 2025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5BD5CE-F577-BF35-5D4B-E1FC6EAD1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86672"/>
            <a:ext cx="10653579" cy="508446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EBF44852-B610-BB77-8BF6-9D8B7BF82104}"/>
              </a:ext>
            </a:extLst>
          </p:cNvPr>
          <p:cNvSpPr/>
          <p:nvPr/>
        </p:nvSpPr>
        <p:spPr>
          <a:xfrm>
            <a:off x="5383850" y="3640508"/>
            <a:ext cx="2273182" cy="9998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buitenshuis, gras, boom, plant&#10;&#10;Door AI gegenereerde inhoud is mogelijk onjuist.">
            <a:extLst>
              <a:ext uri="{FF2B5EF4-FFF2-40B4-BE49-F238E27FC236}">
                <a16:creationId xmlns:a16="http://schemas.microsoft.com/office/drawing/2014/main" id="{6534321C-33D9-1590-A291-04871597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81" y="1123406"/>
            <a:ext cx="9380514" cy="54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2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8921F-76D5-80E9-9B6F-7F49C5C3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B1D36-A84C-F5B7-8B1C-BC97B916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57646"/>
          </a:xfrm>
        </p:spPr>
        <p:txBody>
          <a:bodyPr>
            <a:normAutofit/>
          </a:bodyPr>
          <a:lstStyle/>
          <a:p>
            <a:r>
              <a:rPr lang="nl-NL" dirty="0"/>
              <a:t>Infrastructuur en flora &amp; fauna in balans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CCF8E-B538-FC7F-B12B-045AB21A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86672"/>
            <a:ext cx="10653579" cy="508446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schaal&#10;&#10;Door AI gegenereerde inhoud is mogelijk onjuist.">
            <a:extLst>
              <a:ext uri="{FF2B5EF4-FFF2-40B4-BE49-F238E27FC236}">
                <a16:creationId xmlns:a16="http://schemas.microsoft.com/office/drawing/2014/main" id="{19D902BB-FCA1-EBF8-8470-B469110D8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0" y="1386672"/>
            <a:ext cx="5306395" cy="530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589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D7732-F9A0-4C7B-F2BF-583B28942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CB018-B071-457B-613E-B845FE16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57646"/>
          </a:xfrm>
        </p:spPr>
        <p:txBody>
          <a:bodyPr/>
          <a:lstStyle/>
          <a:p>
            <a:r>
              <a:rPr lang="nl-NL" dirty="0"/>
              <a:t>Project GOL – “een gewetensvraag”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326BE8-D85A-0C80-C503-0CC1535F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86672"/>
            <a:ext cx="10653579" cy="5084465"/>
          </a:xfrm>
        </p:spPr>
        <p:txBody>
          <a:bodyPr/>
          <a:lstStyle/>
          <a:p>
            <a:r>
              <a:rPr lang="nl-NL" dirty="0"/>
              <a:t>Project GOL wil nieuwe infrastructuur, maar er is ruimtegebrek.</a:t>
            </a:r>
          </a:p>
          <a:p>
            <a:r>
              <a:rPr lang="nl-NL" dirty="0"/>
              <a:t>Ontwerp keuzes impliceren de kap van </a:t>
            </a:r>
            <a:r>
              <a:rPr lang="nl-NL" b="1" dirty="0"/>
              <a:t>alle</a:t>
            </a:r>
            <a:r>
              <a:rPr lang="nl-NL" dirty="0"/>
              <a:t> bomen – anders past het niet.</a:t>
            </a:r>
            <a:endParaRPr lang="nl-NL" b="1" dirty="0"/>
          </a:p>
          <a:p>
            <a:r>
              <a:rPr lang="nl-NL" dirty="0"/>
              <a:t>Strijdig met Artikel 3:4 </a:t>
            </a:r>
            <a:r>
              <a:rPr lang="nl-NL" dirty="0" err="1"/>
              <a:t>Awb</a:t>
            </a:r>
            <a:r>
              <a:rPr lang="nl-NL" dirty="0"/>
              <a:t> (“</a:t>
            </a:r>
            <a:r>
              <a:rPr lang="nl-NL" b="1" dirty="0"/>
              <a:t>evenredigheidsbeginsel</a:t>
            </a:r>
            <a:r>
              <a:rPr lang="nl-NL" dirty="0"/>
              <a:t>”)  ??</a:t>
            </a:r>
          </a:p>
          <a:p>
            <a:r>
              <a:rPr lang="nl-NL" dirty="0"/>
              <a:t>Strijdig </a:t>
            </a:r>
            <a:r>
              <a:rPr lang="nl-NL"/>
              <a:t>met </a:t>
            </a:r>
            <a:r>
              <a:rPr lang="nl-NL" b="1"/>
              <a:t>Leefbaarheid</a:t>
            </a:r>
            <a:r>
              <a:rPr lang="nl-NL"/>
              <a:t> </a:t>
            </a:r>
            <a:r>
              <a:rPr lang="nl-NL" dirty="0"/>
              <a:t>“Vergroening van wijken moet prioriteit krijgen” ??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Transport-corridor, kruispunt, Luchtfotografie, gebouw&#10;&#10;Door AI gegenereerde inhoud is mogelijk onjuist.">
            <a:extLst>
              <a:ext uri="{FF2B5EF4-FFF2-40B4-BE49-F238E27FC236}">
                <a16:creationId xmlns:a16="http://schemas.microsoft.com/office/drawing/2014/main" id="{855A69C1-67FE-ABE5-B28D-9864C9ABA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4" y="3454994"/>
            <a:ext cx="10987043" cy="285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0265019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95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Helena</vt:lpstr>
      <vt:lpstr>“ruimtelijke conflicten”</vt:lpstr>
      <vt:lpstr>Inzoomen op Drunen</vt:lpstr>
      <vt:lpstr>Kastanjelaan 70 t/m 80 - zomer 2024</vt:lpstr>
      <vt:lpstr>Gezien vanuit de spoorsloot – herfst 2025</vt:lpstr>
      <vt:lpstr>Infrastructuur en flora &amp; fauna in balans</vt:lpstr>
      <vt:lpstr>Project GOL – “een gewetensvraag”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 Schuurmans</dc:creator>
  <cp:lastModifiedBy>Nico Schuurmans</cp:lastModifiedBy>
  <cp:revision>111</cp:revision>
  <dcterms:created xsi:type="dcterms:W3CDTF">2026-01-17T08:02:13Z</dcterms:created>
  <dcterms:modified xsi:type="dcterms:W3CDTF">2026-01-28T13:00:29Z</dcterms:modified>
</cp:coreProperties>
</file>