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77" r:id="rId4"/>
    <p:sldId id="269" r:id="rId5"/>
    <p:sldId id="278" r:id="rId6"/>
    <p:sldId id="271" r:id="rId7"/>
    <p:sldId id="267" r:id="rId8"/>
    <p:sldId id="262" r:id="rId9"/>
    <p:sldId id="261" r:id="rId10"/>
    <p:sldId id="266" r:id="rId11"/>
    <p:sldId id="272" r:id="rId12"/>
    <p:sldId id="279" r:id="rId13"/>
    <p:sldId id="258" r:id="rId14"/>
    <p:sldId id="280" r:id="rId15"/>
    <p:sldId id="268" r:id="rId16"/>
    <p:sldId id="263" r:id="rId17"/>
    <p:sldId id="270" r:id="rId18"/>
    <p:sldId id="260" r:id="rId19"/>
    <p:sldId id="274" r:id="rId20"/>
    <p:sldId id="273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9T19:24:13.32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24537,'3774'0'0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9T21:20:32.8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24549,'5364'47'0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7B50E4-2343-4B20-80BE-1605C97DFB16}" type="datetime1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/>
          <a:lstStyle/>
          <a:p>
            <a:fld id="{CE6CA204-B091-40ED-8158-331EE628B522}" type="datetime1">
              <a:rPr lang="en-US" smtClean="0"/>
              <a:t>1/31/2026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6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F09-9D88-4105-92F6-7298804EAA90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48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4F96-061D-4D71-97A2-2371A43FDE7C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2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E133-02A7-439F-9131-2680F754099D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5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F7DD-C7D0-4333-B18D-CCAF5427F9DD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8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5979-091A-4302-A385-56FC1CE52E32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836D543-476D-434F-B209-1A114B2E3F04}" type="datetime1">
              <a:rPr lang="en-US" smtClean="0"/>
              <a:t>1/31/2026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28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3DD0F20-7689-42E6-8664-6AA00B79F132}" type="datetime1">
              <a:rPr lang="en-US" smtClean="0"/>
              <a:t>1/31/2026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7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0F2F577-5BDA-4749-9F3F-0D340DC0D6A8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45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C9378AD-A6D7-4162-BB5C-47C49B2E145B}" type="datetime1">
              <a:rPr lang="en-US" smtClean="0"/>
              <a:t>1/31/2026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E44A-7CD8-4860-9BDC-2BE4C911F6D0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8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67B65D3-547A-48A8-9F1F-13ED0B55ACC6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97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76A7CFE7-E645-4439-AA6B-DA8CF856D63E}" type="datetime1">
              <a:rPr lang="en-US" smtClean="0"/>
              <a:t>1/31/2026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8B2C0DB-994F-48B0-91F4-5F06C3B86E32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9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D3F6A089-BE3E-4BB0-98EE-FDF712FF3613}" type="datetime1">
              <a:rPr lang="en-US" smtClean="0"/>
              <a:t>1/31/2026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30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AC101298-AE91-4071-9C72-5A98117ABE14}" type="datetime1">
              <a:rPr lang="en-US" smtClean="0"/>
              <a:t>1/31/2026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37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/>
          <a:p>
            <a:fld id="{EABE4333-790C-44CD-B503-F52418ED809A}" type="datetime1">
              <a:rPr lang="en-US" smtClean="0"/>
              <a:t>1/31/2026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40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2397CCD-8E49-4379-8DCB-9F17CAEDFC10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31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46F6-C62B-441B-BAD2-D550454B4D53}" type="datetime1">
              <a:rPr lang="en-US" smtClean="0"/>
              <a:t>1/31/2026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5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3A68-D563-4FD5-B11F-54F8D5F1E37F}" type="datetime1">
              <a:rPr lang="en-US" smtClean="0"/>
              <a:t>1/31/2026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15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3148FABB-02FF-476F-AB37-BDD0E354E780}" type="datetime1">
              <a:rPr lang="en-US" smtClean="0"/>
              <a:t>1/31/2026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7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5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38EAEAF-D16E-446F-97F9-D23FB245CB45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37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645" y="1828800"/>
            <a:ext cx="6172200" cy="442569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28D3-736A-4038-886C-8BF662AA2745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10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648" y="2290890"/>
            <a:ext cx="4672584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DDEB-9B85-4E99-8A3D-ABE66C6280C3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1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21" y="2295144"/>
            <a:ext cx="3490176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5DCA-443F-4667-9ED1-418507CE45A8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11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471830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b="0" dirty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603503"/>
            <a:ext cx="1082649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3200" b="1" dirty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1557D-4816-44D0-B6EE-6CAC6E30B54D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53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872E-5ED2-46B0-83A4-0C1AF0E0D91C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85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B1ECB8-9E10-D2F3-E361-7D268551E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8575-0C6E-47B4-936E-32183810D7BF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5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9FB5-1C86-423F-AEAA-2683840666C3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501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CB4E-88AF-46AC-B7C5-30308F179659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732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15B6-CC2A-4462-A7E5-B3080DF8F97D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305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8" y="5431536"/>
            <a:ext cx="9021471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88F7-A494-4EEB-A53D-2B97B1D4CD3C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7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782E7A21-5BA8-4C4C-9705-3A1EA342AD8A}" type="datetime1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5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DECC02-1725-49EE-C93B-A4C2C404945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BC0-1562-42E5-89A2-925CA193C8A6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08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376A-778D-45CF-8340-DB03B2DA6A3E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6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FF5A-622E-43FE-9EE9-BAAB78AB2046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28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09E-FF30-4AA0-A227-171955622259}" type="datetime1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93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79FF-407B-4B41-9E69-DE66ED04A328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0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E812-757D-4139-AF81-227C72D4B544}" type="datetime1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64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A7E1-C424-43A5-938A-12DEC0A1D59D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7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63319" y="557784"/>
            <a:ext cx="6519080" cy="5779007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4FC2-B89B-4919-A96B-662A3584681C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6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10888473" cy="113385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BE51-D660-433D-AABA-154BE028E64E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0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F76E-6064-4431-B5C4-29A511725BCF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14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0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73553"/>
            <a:ext cx="6655522" cy="154533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2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73BE-5F1F-40EF-8F67-E3F24D65884D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8EF1-668D-4AD0-8652-1F3B3622EDC2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8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609F-9B5B-4E29-8DB1-457A85E01A27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4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E37-B9D6-425C-B79B-6C6DFFBD0DA2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6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5B0EE-4023-4E3C-8875-10AA631453CF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2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5EE9E671-1C83-40F7-9D33-FE8AAC7F721F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0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58" r:id="rId2"/>
    <p:sldLayoutId id="2147483760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lzorgen.nl/groencompensatie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70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6F212-7CC7-2508-6781-21BC30F92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/>
          <a:p>
            <a:r>
              <a:rPr lang="nl-NL" dirty="0"/>
              <a:t>Pleitnota zaaknummer BZW.25.174.001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ACF436-D70D-398A-56FE-447B9C786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>
            <a:normAutofit/>
          </a:bodyPr>
          <a:lstStyle/>
          <a:p>
            <a:r>
              <a:rPr lang="nl-NL" dirty="0"/>
              <a:t>Gevolgen voor Flora &amp; Fauna door onlogische ontwerp keuzes GOL</a:t>
            </a:r>
          </a:p>
        </p:txBody>
      </p:sp>
      <p:pic>
        <p:nvPicPr>
          <p:cNvPr id="5" name="Tijdelijke aanduiding voor afbeelding 4" descr="Afbeelding met kaart, Transport-corridor, Stedenbouwkunde, tekst&#10;&#10;Door AI gegenereerde inhoud is mogelijk onjuist.">
            <a:extLst>
              <a:ext uri="{FF2B5EF4-FFF2-40B4-BE49-F238E27FC236}">
                <a16:creationId xmlns:a16="http://schemas.microsoft.com/office/drawing/2014/main" id="{074252B9-7ABD-04C1-C0C0-602ABD779A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r="3884"/>
          <a:stretch>
            <a:fillRect/>
          </a:stretch>
        </p:blipFill>
        <p:spPr>
          <a:xfrm>
            <a:off x="0" y="0"/>
            <a:ext cx="12192000" cy="4986338"/>
          </a:xfrm>
        </p:spPr>
      </p:pic>
    </p:spTree>
    <p:extLst>
      <p:ext uri="{BB962C8B-B14F-4D97-AF65-F5344CB8AC3E}">
        <p14:creationId xmlns:p14="http://schemas.microsoft.com/office/powerpoint/2010/main" val="876075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2FD66D-FB60-E618-DCF0-8F267AF68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73ED5-999B-9719-F1AF-A9ED0C447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Kap vergunning niet transparant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A16510-A671-CDA3-07EB-53CB00543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Kap vergunning alleen via gemeente blad, niet mijnoverheid (“juridisch voldoende”)</a:t>
            </a:r>
          </a:p>
          <a:p>
            <a:r>
              <a:rPr lang="nl-NL" dirty="0"/>
              <a:t>Kap vergunning alleen kadaster vakken en kap vakken, geen logische straatnamen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tekst, schermopname, kaart&#10;&#10;Door AI gegenereerde inhoud is mogelijk onjuist.">
            <a:extLst>
              <a:ext uri="{FF2B5EF4-FFF2-40B4-BE49-F238E27FC236}">
                <a16:creationId xmlns:a16="http://schemas.microsoft.com/office/drawing/2014/main" id="{CB823AE3-3741-96FA-04F9-8D435B706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0" y="2546646"/>
            <a:ext cx="9605473" cy="369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9966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47749F-B3B1-8E27-30C0-72EA7C40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96608-95A1-36A0-9145-1087E1A09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127 bomen kappen, 3 nieuwe bomen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CC5D4F-3AAF-54ED-6822-C113DC68C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Te kappen op tracé van slechts 680 meter (Kastanjelaan-West tot Stationsstraat)</a:t>
            </a:r>
          </a:p>
          <a:p>
            <a:r>
              <a:rPr lang="nl-NL" dirty="0"/>
              <a:t>Vergunning in 2020 alleen aangekondigd via Gemeente blad. (juridisch voldoende)</a:t>
            </a:r>
          </a:p>
          <a:p>
            <a:r>
              <a:rPr lang="nl-NL" dirty="0"/>
              <a:t>Geen lokale groencompensatie, slechts 3 nieuwe bomen bij de rotonde verderop.</a:t>
            </a:r>
          </a:p>
          <a:p>
            <a:r>
              <a:rPr lang="nl-NL" dirty="0"/>
              <a:t>Meer dan 1/6 van alle 758 vergunning plichtige bomen project GOL</a:t>
            </a:r>
          </a:p>
          <a:p>
            <a:endParaRPr lang="nl-NL" dirty="0"/>
          </a:p>
          <a:p>
            <a:r>
              <a:rPr lang="nl-NL" dirty="0"/>
              <a:t>Dit is </a:t>
            </a:r>
            <a:r>
              <a:rPr lang="nl-NL" b="1" dirty="0"/>
              <a:t>disproportioneel</a:t>
            </a:r>
            <a:r>
              <a:rPr lang="nl-NL" dirty="0"/>
              <a:t> en strijdig met “evenredigheidsbeginsel” (artikel 3:4 </a:t>
            </a:r>
            <a:r>
              <a:rPr lang="nl-NL" dirty="0" err="1"/>
              <a:t>Awb</a:t>
            </a:r>
            <a:r>
              <a:rPr lang="nl-NL" dirty="0"/>
              <a:t>)</a:t>
            </a:r>
          </a:p>
          <a:p>
            <a:r>
              <a:rPr lang="nl-NL" dirty="0"/>
              <a:t>Belangen lokale bewoners en flora &amp; fauna zijn </a:t>
            </a:r>
            <a:r>
              <a:rPr lang="nl-NL" b="1" dirty="0"/>
              <a:t>niet vertegenwoordigd</a:t>
            </a:r>
          </a:p>
          <a:p>
            <a:r>
              <a:rPr lang="nl-NL" dirty="0"/>
              <a:t>Strijdig met motie Putman en gemeentelijke groenbeleidsplannen.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536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E9F8A9-7391-D901-A199-EAB4B76DA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2FEB7-512C-3001-E12B-A3EAA1C8C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Groen Onder Liquidatie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FA6D85-619A-EFB4-8B2B-B71070588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127 volwassen bomen gekapt, 3 nieuwe bomen bij de rotonde ervoor terug.</a:t>
            </a:r>
          </a:p>
        </p:txBody>
      </p:sp>
      <p:pic>
        <p:nvPicPr>
          <p:cNvPr id="5" name="Afbeelding 4" descr="Afbeelding met tekst, schermopname, lijn, lay-out&#10;&#10;Door AI gegenereerde inhoud is mogelijk onjuist.">
            <a:extLst>
              <a:ext uri="{FF2B5EF4-FFF2-40B4-BE49-F238E27FC236}">
                <a16:creationId xmlns:a16="http://schemas.microsoft.com/office/drawing/2014/main" id="{41F9BC50-08A8-1656-33A8-B91876606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7" y="2358641"/>
            <a:ext cx="10801295" cy="3463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866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979BD8-3978-B79B-0B52-DDF0FB86F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3269C-AFC7-9489-8146-D6707805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Gezonde leefomgeving ~ boomkroonvolume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3D951F-2897-DE86-E405-F77826F34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Norminstituut bomen gebruikt boomkroonvolume (BKV) als norm</a:t>
            </a:r>
          </a:p>
          <a:p>
            <a:r>
              <a:rPr lang="nl-NL" dirty="0"/>
              <a:t>BKV is meetbaar en toetsbaar</a:t>
            </a:r>
          </a:p>
          <a:p>
            <a:r>
              <a:rPr lang="nl-NL" dirty="0"/>
              <a:t>Ondersteund door Universiteit Wageningen, TU Delft en Prof. Dr. Cecil Konijnendijk</a:t>
            </a:r>
          </a:p>
          <a:p>
            <a:r>
              <a:rPr lang="nl-NL" dirty="0"/>
              <a:t>Bewoners willen een nulmeting BKV voor aanvang kap</a:t>
            </a:r>
          </a:p>
          <a:p>
            <a:endParaRPr lang="nl-NL" dirty="0"/>
          </a:p>
          <a:p>
            <a:r>
              <a:rPr lang="nl-NL" dirty="0"/>
              <a:t>Meer info? </a:t>
            </a:r>
            <a:r>
              <a:rPr lang="nl-NL" dirty="0">
                <a:hlinkClick r:id="rId3"/>
              </a:rPr>
              <a:t>https://golzorgen.nl/groencompensatie/</a:t>
            </a:r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6269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F2E2-7FD1-71A2-B482-3D95B260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FC0D5-EE19-05BA-95B8-5E482C1A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Flora en Fauna Kastanjelaan 70 - 80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4DE1C3-D3A9-1DF9-18A3-67091D761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zoogdier, knuppel, Grote bruine vleermuis, Kleine bruine vleermuis&#10;&#10;Door AI gegenereerde inhoud is mogelijk onjuist.">
            <a:extLst>
              <a:ext uri="{FF2B5EF4-FFF2-40B4-BE49-F238E27FC236}">
                <a16:creationId xmlns:a16="http://schemas.microsoft.com/office/drawing/2014/main" id="{D1BC6E29-1E18-B099-C886-47E9573BB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71" y="3428999"/>
            <a:ext cx="2652465" cy="3054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fbeelding 8" descr="Afbeelding met Motten en vlinders, insect, ongewerveld dier, vlinder&#10;&#10;Door AI gegenereerde inhoud is mogelijk onjuist.">
            <a:extLst>
              <a:ext uri="{FF2B5EF4-FFF2-40B4-BE49-F238E27FC236}">
                <a16:creationId xmlns:a16="http://schemas.microsoft.com/office/drawing/2014/main" id="{DAFAE625-280A-1DCD-A689-071651080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" y="1374756"/>
            <a:ext cx="3329735" cy="2215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 descr="Afbeelding met Netvleugeligen, grond, insect, Libellen en waterjuffers&#10;&#10;Door AI gegenereerde inhoud is mogelijk onjuist.">
            <a:extLst>
              <a:ext uri="{FF2B5EF4-FFF2-40B4-BE49-F238E27FC236}">
                <a16:creationId xmlns:a16="http://schemas.microsoft.com/office/drawing/2014/main" id="{F5527ED4-B2DD-90EB-5D91-2F9BD3FF5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47" y="1374756"/>
            <a:ext cx="2484179" cy="183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 descr="Afbeelding met Motten en vlinders, insect, vlinder, ongewerveld dier&#10;&#10;Door AI gegenereerde inhoud is mogelijk onjuist.">
            <a:extLst>
              <a:ext uri="{FF2B5EF4-FFF2-40B4-BE49-F238E27FC236}">
                <a16:creationId xmlns:a16="http://schemas.microsoft.com/office/drawing/2014/main" id="{F622CB54-5EB8-1E58-4920-E724767A6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51" y="4034938"/>
            <a:ext cx="3679088" cy="2448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 descr="Afbeelding met vogel, buitenshuis, fauna, boom&#10;&#10;Door AI gegenereerde inhoud is mogelijk onjuist.">
            <a:extLst>
              <a:ext uri="{FF2B5EF4-FFF2-40B4-BE49-F238E27FC236}">
                <a16:creationId xmlns:a16="http://schemas.microsoft.com/office/drawing/2014/main" id="{374704E3-97D5-C552-B94E-3CC68655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09" y="4023022"/>
            <a:ext cx="3376838" cy="2448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 descr="Afbeelding met ongewerveld dier, insect, ongedierte, kever&#10;&#10;Door AI gegenereerde inhoud is mogelijk onjuist.">
            <a:extLst>
              <a:ext uri="{FF2B5EF4-FFF2-40B4-BE49-F238E27FC236}">
                <a16:creationId xmlns:a16="http://schemas.microsoft.com/office/drawing/2014/main" id="{8054EB26-C131-B3A6-6230-B6D2109D5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51" y="1386672"/>
            <a:ext cx="3346626" cy="2215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95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A389D-629A-790D-9539-055641499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EED86-DA2C-0E63-6B79-E4BC6E28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Duiker variant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C810EF-6970-CB92-9BC2-1E2F507CE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Genoemd in referentie ontwerp Snelfietsroute 2018 </a:t>
            </a:r>
            <a:r>
              <a:rPr lang="nl-NL" b="1" dirty="0"/>
              <a:t>vanwege ruimtegebrek</a:t>
            </a:r>
          </a:p>
          <a:p>
            <a:r>
              <a:rPr lang="nl-NL" dirty="0"/>
              <a:t>Tevens opgenomen in Provinciaal </a:t>
            </a:r>
            <a:r>
              <a:rPr lang="nl-NL" dirty="0" err="1"/>
              <a:t>Inpassings</a:t>
            </a:r>
            <a:r>
              <a:rPr lang="nl-NL" dirty="0"/>
              <a:t> Plan 2024</a:t>
            </a:r>
          </a:p>
          <a:p>
            <a:r>
              <a:rPr lang="nl-NL" dirty="0"/>
              <a:t>Echter niet in eindontwerp van de aannemer! (Niet op de hoogte van duiker??)</a:t>
            </a:r>
          </a:p>
          <a:p>
            <a:endParaRPr lang="nl-NL" dirty="0"/>
          </a:p>
        </p:txBody>
      </p:sp>
      <p:pic>
        <p:nvPicPr>
          <p:cNvPr id="5" name="Afbeelding 4" descr="Afbeelding met tekst, Lettertype, schermopname, lijn&#10;&#10;Door AI gegenereerde inhoud is mogelijk onjuist.">
            <a:extLst>
              <a:ext uri="{FF2B5EF4-FFF2-40B4-BE49-F238E27FC236}">
                <a16:creationId xmlns:a16="http://schemas.microsoft.com/office/drawing/2014/main" id="{DF6635A8-E21E-B847-BF71-5F9475ED1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73" y="3299980"/>
            <a:ext cx="10433649" cy="953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 descr="Afbeelding met tekst, Lettertype, schermopname, lijn&#10;&#10;Door AI gegenereerde inhoud is mogelijk onjuist.">
            <a:extLst>
              <a:ext uri="{FF2B5EF4-FFF2-40B4-BE49-F238E27FC236}">
                <a16:creationId xmlns:a16="http://schemas.microsoft.com/office/drawing/2014/main" id="{5B227536-AB0C-86B6-AA32-2ACD448D3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73" y="4720626"/>
            <a:ext cx="10433649" cy="1122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6826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02398-C6B3-3287-155E-369A105FA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8AFCA-EB32-92E2-4223-CBC4C8F4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Tegenstrijdigheden over kap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523678-0134-4248-F7AC-D8C16B51D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GOL online tracé kaart </a:t>
            </a:r>
            <a:r>
              <a:rPr lang="nl-NL" b="1" dirty="0"/>
              <a:t>misleidend</a:t>
            </a:r>
            <a:r>
              <a:rPr lang="nl-NL" dirty="0"/>
              <a:t>, laat nog bomen zien in kap vakken 35&amp;36</a:t>
            </a:r>
          </a:p>
          <a:p>
            <a:endParaRPr lang="nl-NL" dirty="0"/>
          </a:p>
          <a:p>
            <a:r>
              <a:rPr lang="nl-NL" dirty="0"/>
              <a:t>Referentie ontwerp noemt </a:t>
            </a:r>
            <a:r>
              <a:rPr lang="nl-NL" b="1" dirty="0"/>
              <a:t>versterken groen</a:t>
            </a:r>
            <a:r>
              <a:rPr lang="nl-NL" dirty="0"/>
              <a:t> vakken 35&amp;36 (compensatie kap 37&amp;38)</a:t>
            </a:r>
          </a:p>
          <a:p>
            <a:r>
              <a:rPr lang="nl-NL" dirty="0"/>
              <a:t>Maar groencompensatie documentatie </a:t>
            </a:r>
            <a:r>
              <a:rPr lang="nl-NL" b="1" dirty="0"/>
              <a:t>bevestigt kap</a:t>
            </a:r>
            <a:r>
              <a:rPr lang="nl-NL" dirty="0"/>
              <a:t> in vakken 35&amp;36</a:t>
            </a:r>
          </a:p>
          <a:p>
            <a:endParaRPr lang="nl-NL" dirty="0"/>
          </a:p>
          <a:p>
            <a:r>
              <a:rPr lang="nl-NL" dirty="0"/>
              <a:t>Groencompensatie documentatie bevestigt </a:t>
            </a:r>
            <a:r>
              <a:rPr lang="nl-NL" b="1" dirty="0"/>
              <a:t>geen nieuwe boom aanplant</a:t>
            </a:r>
          </a:p>
          <a:p>
            <a:r>
              <a:rPr lang="nl-NL" dirty="0"/>
              <a:t>Flora &amp; Fauna vergunning bevestigt </a:t>
            </a:r>
            <a:r>
              <a:rPr lang="nl-NL" b="1" dirty="0"/>
              <a:t>geen ruimte na kap voor </a:t>
            </a:r>
            <a:r>
              <a:rPr lang="nl-NL" b="1" dirty="0" err="1"/>
              <a:t>herplant</a:t>
            </a:r>
            <a:endParaRPr lang="nl-NL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6470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38B2C-A4BB-F9F2-0228-7D8584CBE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62A-CCB4-C48C-E79A-F578DCF6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Tegenstrijdigheden over duiker variant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0B99AC-D2A0-AAAC-742E-39CBA600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Referentie ontwerp (2018) heeft </a:t>
            </a:r>
            <a:r>
              <a:rPr lang="nl-NL" b="1" dirty="0"/>
              <a:t>wel</a:t>
            </a:r>
            <a:r>
              <a:rPr lang="nl-NL" dirty="0"/>
              <a:t> duiker variant</a:t>
            </a:r>
          </a:p>
          <a:p>
            <a:r>
              <a:rPr lang="nl-NL" dirty="0"/>
              <a:t>Provinciaal Inpassingsplan (2024) heeft </a:t>
            </a:r>
            <a:r>
              <a:rPr lang="nl-NL" b="1" dirty="0"/>
              <a:t>wel</a:t>
            </a:r>
            <a:r>
              <a:rPr lang="nl-NL" dirty="0"/>
              <a:t> duiker variant</a:t>
            </a:r>
          </a:p>
          <a:p>
            <a:r>
              <a:rPr lang="nl-NL" dirty="0"/>
              <a:t>Online tracé kaart aannemer heeft </a:t>
            </a:r>
            <a:r>
              <a:rPr lang="nl-NL" b="1" dirty="0"/>
              <a:t>geen</a:t>
            </a:r>
            <a:r>
              <a:rPr lang="nl-NL" dirty="0"/>
              <a:t> duiker variant</a:t>
            </a:r>
          </a:p>
          <a:p>
            <a:r>
              <a:rPr lang="nl-NL" dirty="0"/>
              <a:t>Definitief uitvoering ontwerp heeft </a:t>
            </a:r>
            <a:r>
              <a:rPr lang="nl-NL" b="1" dirty="0"/>
              <a:t>geen</a:t>
            </a:r>
            <a:r>
              <a:rPr lang="nl-NL" dirty="0"/>
              <a:t> duiker variant</a:t>
            </a:r>
          </a:p>
          <a:p>
            <a:endParaRPr lang="nl-NL" dirty="0"/>
          </a:p>
          <a:p>
            <a:r>
              <a:rPr lang="nl-NL" dirty="0"/>
              <a:t>GOL omgevingsmanager zegt dat aannemer referentie ontwerp heeft ontvangen</a:t>
            </a:r>
          </a:p>
          <a:p>
            <a:r>
              <a:rPr lang="nl-NL" dirty="0"/>
              <a:t>Aannemer zegt niet bekend te zijn met duiker variant</a:t>
            </a:r>
          </a:p>
          <a:p>
            <a:r>
              <a:rPr lang="nl-NL" dirty="0"/>
              <a:t>Pas na 9 weken antwoord waarom duiker variant niet bekend is bij aannemer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304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F0074-5C81-EB17-E6D7-C36B3BAD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EC9F5-43F3-A97D-EDED-25002E71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Bestaande vleermuis aanvliegroute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EE1887-D7F2-7C40-3A7D-174BDAE6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buitenshuis, gras, lucht, Luchtfotografie">
            <a:extLst>
              <a:ext uri="{FF2B5EF4-FFF2-40B4-BE49-F238E27FC236}">
                <a16:creationId xmlns:a16="http://schemas.microsoft.com/office/drawing/2014/main" id="{4D4F90E4-DB96-4227-7E44-B67A7FAE7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6" y="1536192"/>
            <a:ext cx="11013233" cy="4375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ijl: gekromd links 5">
            <a:extLst>
              <a:ext uri="{FF2B5EF4-FFF2-40B4-BE49-F238E27FC236}">
                <a16:creationId xmlns:a16="http://schemas.microsoft.com/office/drawing/2014/main" id="{0ADFF714-DCE6-FA37-CBC8-05B355AA113F}"/>
              </a:ext>
            </a:extLst>
          </p:cNvPr>
          <p:cNvSpPr/>
          <p:nvPr/>
        </p:nvSpPr>
        <p:spPr>
          <a:xfrm>
            <a:off x="9098280" y="2761488"/>
            <a:ext cx="1517904" cy="174650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Pijl: links/rechts 6">
            <a:extLst>
              <a:ext uri="{FF2B5EF4-FFF2-40B4-BE49-F238E27FC236}">
                <a16:creationId xmlns:a16="http://schemas.microsoft.com/office/drawing/2014/main" id="{164C5D94-BFD0-CD25-7B99-5F235A813026}"/>
              </a:ext>
            </a:extLst>
          </p:cNvPr>
          <p:cNvSpPr/>
          <p:nvPr/>
        </p:nvSpPr>
        <p:spPr>
          <a:xfrm rot="20812246">
            <a:off x="1750736" y="3491457"/>
            <a:ext cx="6778738" cy="4846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3113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D35CE-388E-214E-B20E-DADDF7A8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3A4BA-FC2F-F80A-FF7C-5CCA26D69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Nieuwe vleermuis aanvliegroute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4041CE-85B5-6B1F-B324-C71449F3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8" name="Afbeelding 7" descr="Afbeelding met diagram, lijn, Perceel, helling&#10;&#10;Door AI gegenereerde inhoud is mogelijk onjuist.">
            <a:extLst>
              <a:ext uri="{FF2B5EF4-FFF2-40B4-BE49-F238E27FC236}">
                <a16:creationId xmlns:a16="http://schemas.microsoft.com/office/drawing/2014/main" id="{C6D60606-E4EE-076D-E9F1-A4A714AF8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96" y="2124632"/>
            <a:ext cx="9662116" cy="405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ballon: rechthoek met afgeronde hoeken 8">
            <a:extLst>
              <a:ext uri="{FF2B5EF4-FFF2-40B4-BE49-F238E27FC236}">
                <a16:creationId xmlns:a16="http://schemas.microsoft.com/office/drawing/2014/main" id="{1CA4BC4A-53A1-BE40-9009-DAC544BD6555}"/>
              </a:ext>
            </a:extLst>
          </p:cNvPr>
          <p:cNvSpPr/>
          <p:nvPr/>
        </p:nvSpPr>
        <p:spPr>
          <a:xfrm>
            <a:off x="7990317" y="1471791"/>
            <a:ext cx="2700343" cy="1570512"/>
          </a:xfrm>
          <a:prstGeom prst="wedgeRoundRectCallout">
            <a:avLst>
              <a:gd name="adj1" fmla="val -86773"/>
              <a:gd name="adj2" fmla="val 12543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Vliegroute langs een </a:t>
            </a:r>
            <a:r>
              <a:rPr lang="nl-NL" b="1" dirty="0">
                <a:solidFill>
                  <a:schemeClr val="tx1"/>
                </a:solidFill>
              </a:rPr>
              <a:t>drukke en verlichte</a:t>
            </a:r>
            <a:r>
              <a:rPr lang="nl-NL" dirty="0">
                <a:solidFill>
                  <a:schemeClr val="tx1"/>
                </a:solidFill>
              </a:rPr>
              <a:t> randweg is strijdig met kennis document!</a:t>
            </a:r>
          </a:p>
        </p:txBody>
      </p:sp>
    </p:spTree>
    <p:extLst>
      <p:ext uri="{BB962C8B-B14F-4D97-AF65-F5344CB8AC3E}">
        <p14:creationId xmlns:p14="http://schemas.microsoft.com/office/powerpoint/2010/main" val="2912620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77B8D1-5A8B-261B-F8E8-FEC33985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Kastanjelaan 70 t/m 80 Drunen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E568E-2906-2F8D-393C-603088043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4E64DA6C-31AE-5C9E-182E-4D97F5CD7BBD}"/>
              </a:ext>
            </a:extLst>
          </p:cNvPr>
          <p:cNvGrpSpPr/>
          <p:nvPr/>
        </p:nvGrpSpPr>
        <p:grpSpPr>
          <a:xfrm>
            <a:off x="92579" y="1240991"/>
            <a:ext cx="12006841" cy="5230146"/>
            <a:chOff x="92579" y="1240991"/>
            <a:chExt cx="12006841" cy="5230146"/>
          </a:xfrm>
        </p:grpSpPr>
        <p:pic>
          <p:nvPicPr>
            <p:cNvPr id="6" name="Afbeelding 5" descr="Afbeelding met Luchtfotografie, Stedenbouwkunde, buitenshuis, Vogelperspectief&#10;&#10;Door AI gegenereerde inhoud is mogelijk onjuist.">
              <a:extLst>
                <a:ext uri="{FF2B5EF4-FFF2-40B4-BE49-F238E27FC236}">
                  <a16:creationId xmlns:a16="http://schemas.microsoft.com/office/drawing/2014/main" id="{84F4FA03-535B-EC16-BD5E-74B92917E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579" y="1240991"/>
              <a:ext cx="12006841" cy="52301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2345F3A3-7C08-DE82-BD74-BBCE136C0A46}"/>
                </a:ext>
              </a:extLst>
            </p:cNvPr>
            <p:cNvSpPr/>
            <p:nvPr/>
          </p:nvSpPr>
          <p:spPr>
            <a:xfrm>
              <a:off x="5383850" y="3640508"/>
              <a:ext cx="2273182" cy="99985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403306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57D78-7D46-6F91-693F-40BCA433F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68313-1F11-BDD1-E771-A7ED9C05E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Hoe dan wel?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CDB4AB-34E1-BAE5-1285-1D1AF4146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>
            <a:normAutofit lnSpcReduction="10000"/>
          </a:bodyPr>
          <a:lstStyle/>
          <a:p>
            <a:r>
              <a:rPr lang="nl-NL" dirty="0"/>
              <a:t>Maak van Kastanjelaan een “fietsstraat” als onderdeel “snelfietsroute” (680 meter)</a:t>
            </a:r>
          </a:p>
          <a:p>
            <a:r>
              <a:rPr lang="nl-NL" dirty="0"/>
              <a:t>Referentie ontwerp geeft de hint: tussen spoorlaan en geluidswal 8 meter vrije ruimte!</a:t>
            </a:r>
          </a:p>
          <a:p>
            <a:r>
              <a:rPr lang="nl-NL" dirty="0"/>
              <a:t>Volg het referentie ontwerp met duiker en behoud van groen</a:t>
            </a:r>
          </a:p>
          <a:p>
            <a:r>
              <a:rPr lang="nl-NL" dirty="0"/>
              <a:t>Wees kritisch welke bomen echt gekapt moeten worden</a:t>
            </a:r>
          </a:p>
          <a:p>
            <a:r>
              <a:rPr lang="nl-NL" dirty="0"/>
              <a:t>Watergang ook op andere tracés verbreden, niet alleen op smalste punt</a:t>
            </a:r>
          </a:p>
          <a:p>
            <a:r>
              <a:rPr lang="nl-NL" dirty="0"/>
              <a:t>Terug naar de tekentafel samen met direct omwonenden. Neem ze serieus.</a:t>
            </a:r>
          </a:p>
          <a:p>
            <a:r>
              <a:rPr lang="nl-NL" dirty="0"/>
              <a:t>Maar de kap is al begonnen, dus waarschijnlijk te laat.</a:t>
            </a:r>
          </a:p>
          <a:p>
            <a:pPr marL="0" indent="0">
              <a:buNone/>
            </a:pPr>
            <a:r>
              <a:rPr lang="nl-NL" sz="3200" dirty="0"/>
              <a:t>Het huidige ontwerp is:</a:t>
            </a:r>
          </a:p>
          <a:p>
            <a:r>
              <a:rPr lang="nl-NL" dirty="0"/>
              <a:t>Onlogisch, Ondoordacht, Ongebalanceerd</a:t>
            </a:r>
          </a:p>
          <a:p>
            <a:r>
              <a:rPr lang="nl-NL" b="1" dirty="0"/>
              <a:t>Geen enkele focus op behoud flora &amp; fauna, kritisch kappen of groencompensatie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1285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71F3B-FD91-F7C6-9F33-99C3F6583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BB110-82F9-8265-7BBE-91648D81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Gezien vanuit de spoorsloot – herfst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5BD5CE-F577-BF35-5D4B-E1FC6EAD1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BF44852-B610-BB77-8BF6-9D8B7BF82104}"/>
              </a:ext>
            </a:extLst>
          </p:cNvPr>
          <p:cNvSpPr/>
          <p:nvPr/>
        </p:nvSpPr>
        <p:spPr>
          <a:xfrm>
            <a:off x="5383850" y="3640508"/>
            <a:ext cx="2273182" cy="9998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buitenshuis, gras, boom, plant&#10;&#10;Door AI gegenereerde inhoud is mogelijk onjuist.">
            <a:extLst>
              <a:ext uri="{FF2B5EF4-FFF2-40B4-BE49-F238E27FC236}">
                <a16:creationId xmlns:a16="http://schemas.microsoft.com/office/drawing/2014/main" id="{6534321C-33D9-1590-A291-04871597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81" y="1123406"/>
            <a:ext cx="9380514" cy="54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2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D7732-F9A0-4C7B-F2BF-583B28942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CB018-B071-457B-613E-B845FE16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Ruimtegebrek door GOL ontwerp eisen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326BE8-D85A-0C80-C503-0CC1535F3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Een nieuw </a:t>
            </a:r>
            <a:r>
              <a:rPr lang="nl-NL" dirty="0" err="1"/>
              <a:t>Snelfietspad</a:t>
            </a:r>
            <a:r>
              <a:rPr lang="nl-NL" dirty="0"/>
              <a:t> </a:t>
            </a:r>
            <a:r>
              <a:rPr lang="nl-NL" b="1" dirty="0"/>
              <a:t>én</a:t>
            </a:r>
            <a:r>
              <a:rPr lang="nl-NL" dirty="0"/>
              <a:t> een grotere watergang </a:t>
            </a:r>
            <a:r>
              <a:rPr lang="nl-NL" b="1" dirty="0"/>
              <a:t>én</a:t>
            </a:r>
            <a:r>
              <a:rPr lang="nl-NL" dirty="0"/>
              <a:t> bekabeling voor </a:t>
            </a:r>
            <a:r>
              <a:rPr lang="nl-NL" dirty="0" err="1"/>
              <a:t>Enexis</a:t>
            </a:r>
            <a:endParaRPr lang="nl-NL" dirty="0"/>
          </a:p>
          <a:p>
            <a:r>
              <a:rPr lang="nl-NL" dirty="0"/>
              <a:t>Ontwerp keuzes impliceren kap </a:t>
            </a:r>
            <a:r>
              <a:rPr lang="nl-NL" b="1" dirty="0"/>
              <a:t>127 bomen</a:t>
            </a:r>
            <a:r>
              <a:rPr lang="nl-NL" dirty="0"/>
              <a:t> door </a:t>
            </a:r>
            <a:r>
              <a:rPr lang="nl-NL" b="1" dirty="0"/>
              <a:t>ruimtegebrek</a:t>
            </a:r>
          </a:p>
          <a:p>
            <a:r>
              <a:rPr lang="nl-NL" dirty="0"/>
              <a:t>Na opleveren nieuwe infrastructuur </a:t>
            </a:r>
            <a:r>
              <a:rPr lang="nl-NL" b="1" dirty="0"/>
              <a:t>geen ruimte</a:t>
            </a:r>
            <a:r>
              <a:rPr lang="nl-NL" dirty="0"/>
              <a:t> meer voor nieuwe bomen !</a:t>
            </a:r>
          </a:p>
          <a:p>
            <a:r>
              <a:rPr lang="nl-NL" b="1" dirty="0"/>
              <a:t>Gevolgen flora en fauna zijn onlosmakelijk verbonden met ontwerp keuzes …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 descr="Afbeelding met Transport-corridor, kruispunt, Luchtfotografie, gebouw&#10;&#10;Door AI gegenereerde inhoud is mogelijk onjuist.">
            <a:extLst>
              <a:ext uri="{FF2B5EF4-FFF2-40B4-BE49-F238E27FC236}">
                <a16:creationId xmlns:a16="http://schemas.microsoft.com/office/drawing/2014/main" id="{855A69C1-67FE-ABE5-B28D-9864C9ABA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4" y="3454994"/>
            <a:ext cx="10987043" cy="285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026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921F-76D5-80E9-9B6F-7F49C5C3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B1D36-A84C-F5B7-8B1C-BC97B916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>
            <a:normAutofit/>
          </a:bodyPr>
          <a:lstStyle/>
          <a:p>
            <a:r>
              <a:rPr lang="nl-NL" dirty="0"/>
              <a:t>Infrastructuur en flora &amp; fauna in onbalans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CCF8E-B538-FC7F-B12B-045AB21AE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schaal, buitenshuis&#10;&#10;Door AI gegenereerde inhoud is mogelijk onjuist.">
            <a:extLst>
              <a:ext uri="{FF2B5EF4-FFF2-40B4-BE49-F238E27FC236}">
                <a16:creationId xmlns:a16="http://schemas.microsoft.com/office/drawing/2014/main" id="{4BE51048-831E-EC6A-B7B0-8E70C595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10" y="1220828"/>
            <a:ext cx="5551714" cy="555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589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79B11-22C9-EBC1-2800-7E71BB082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AA57D-96B5-B7E3-1EC3-2A5A49DA7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Noodzaak Snelfietsroute?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44ADD0-4E19-0C5B-E83F-92BCA7E78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In principe geen - fiets al 20 jaar woonwerk met 5000 km per jaar.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 descr="Afbeelding met tekst, schermopname, Webpagina, Website&#10;&#10;Door AI gegenereerde inhoud is mogelijk onjuist.">
            <a:extLst>
              <a:ext uri="{FF2B5EF4-FFF2-40B4-BE49-F238E27FC236}">
                <a16:creationId xmlns:a16="http://schemas.microsoft.com/office/drawing/2014/main" id="{1465729D-B70E-D451-B92F-74721AE1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900" y="2033143"/>
            <a:ext cx="6244012" cy="252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 descr="Afbeelding met tekst, schermopname, Webpagina, Lettertype&#10;&#10;Door AI gegenereerde inhoud is mogelijk onjuist.">
            <a:extLst>
              <a:ext uri="{FF2B5EF4-FFF2-40B4-BE49-F238E27FC236}">
                <a16:creationId xmlns:a16="http://schemas.microsoft.com/office/drawing/2014/main" id="{51307680-B4A3-23ED-69F9-5449B9ACE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7" y="3572840"/>
            <a:ext cx="6518650" cy="262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1926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424699-74A9-17B8-9B71-47E0485A6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BCBA0-FDBC-1C5D-68CD-49684202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>
            <a:normAutofit/>
          </a:bodyPr>
          <a:lstStyle/>
          <a:p>
            <a:r>
              <a:rPr lang="nl-NL" dirty="0"/>
              <a:t>Bevestiging ruimte gebrek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54486A-5562-BB94-BE0D-DC4CB23F6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r>
              <a:rPr lang="nl-NL" dirty="0"/>
              <a:t>Referentie Ontwerp (RO) </a:t>
            </a:r>
            <a:r>
              <a:rPr lang="nl-NL" dirty="0" err="1"/>
              <a:t>Movares</a:t>
            </a:r>
            <a:r>
              <a:rPr lang="nl-NL" dirty="0"/>
              <a:t> bevestigt ruimtegebrek op onze locatie</a:t>
            </a:r>
          </a:p>
          <a:p>
            <a:r>
              <a:rPr lang="nl-NL" dirty="0"/>
              <a:t>RO is onderdeel van de bestuursovereenkomst Snelfietsroute 2018</a:t>
            </a:r>
          </a:p>
          <a:p>
            <a:r>
              <a:rPr lang="nl-NL" dirty="0"/>
              <a:t>Ondertekend door drie wethouders en gedeputeerde</a:t>
            </a:r>
          </a:p>
        </p:txBody>
      </p:sp>
      <p:pic>
        <p:nvPicPr>
          <p:cNvPr id="7" name="Afbeelding 6" descr="Afbeelding met tekst, schermopname, Transport-corridor, buitenshuis&#10;&#10;Door AI gegenereerde inhoud is mogelijk onjuist.">
            <a:extLst>
              <a:ext uri="{FF2B5EF4-FFF2-40B4-BE49-F238E27FC236}">
                <a16:creationId xmlns:a16="http://schemas.microsoft.com/office/drawing/2014/main" id="{8DE2E3C2-791E-13C7-1032-74BDD9732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113" y="3045106"/>
            <a:ext cx="6892658" cy="3105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E34D7E48-6DA0-2745-5AB1-5CFF52188931}"/>
                  </a:ext>
                </a:extLst>
              </p14:cNvPr>
              <p14:cNvContentPartPr/>
              <p14:nvPr/>
            </p14:nvContentPartPr>
            <p14:xfrm>
              <a:off x="6768165" y="3571967"/>
              <a:ext cx="1359000" cy="72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E34D7E48-6DA0-2745-5AB1-5CFF521889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05165" y="3445967"/>
                <a:ext cx="148464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FADBA981-EE32-01AF-78FC-F481A1AB523E}"/>
                  </a:ext>
                </a:extLst>
              </p14:cNvPr>
              <p14:cNvContentPartPr/>
              <p14:nvPr/>
            </p14:nvContentPartPr>
            <p14:xfrm>
              <a:off x="2426925" y="3811367"/>
              <a:ext cx="1931400" cy="1728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FADBA981-EE32-01AF-78FC-F481A1AB52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63925" y="3748367"/>
                <a:ext cx="2057040" cy="14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721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D04FD-7E51-8FA7-F182-29EAD88E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0E468-ED1B-23F0-6B69-5441DB57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131" y="431714"/>
            <a:ext cx="6070059" cy="871792"/>
          </a:xfrm>
        </p:spPr>
        <p:txBody>
          <a:bodyPr anchor="b">
            <a:normAutofit/>
          </a:bodyPr>
          <a:lstStyle/>
          <a:p>
            <a:r>
              <a:rPr lang="nl-NL" dirty="0"/>
              <a:t>Wat zijn jullie zorgen?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23D487-4E8D-D35F-DD46-873BF8A4F4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9590" y="1667904"/>
            <a:ext cx="5943599" cy="47583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1600" dirty="0"/>
              <a:t>Verlies gezonde leefomgeving en functionerend groen.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Minder schaduw, verdamping en biodiversiteit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Meer hittestress, geluid en wind, bodem erosie, CO2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Definitief verdwijnen straatbeeld door kap 127 bomen.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Geen groencompensatie door </a:t>
            </a:r>
            <a:r>
              <a:rPr lang="nl-NL" sz="1600" dirty="0" err="1"/>
              <a:t>herplant</a:t>
            </a:r>
            <a:r>
              <a:rPr lang="nl-NL" sz="1600" dirty="0"/>
              <a:t> bomen. (Flora)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Verlies vogels, insecten, beschermde soorten (Fauna)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Toename geluidsoverlast (geen handhaving 50 km/uur)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Verlies privacy en veiligheid door verplaatsen A watergang en vervangen door </a:t>
            </a:r>
            <a:r>
              <a:rPr lang="nl-NL" sz="1600" dirty="0" err="1"/>
              <a:t>Snelfietspad</a:t>
            </a:r>
            <a:r>
              <a:rPr lang="nl-NL" sz="1600" dirty="0"/>
              <a:t>.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Aannemer volgt niet het referentie ontwerp (bestuursovereenkomst 2018 SFR)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Aannemer volgt niet het Provinciaal </a:t>
            </a:r>
            <a:r>
              <a:rPr lang="nl-NL" sz="1600" dirty="0" err="1"/>
              <a:t>InpassingsPlan</a:t>
            </a:r>
            <a:r>
              <a:rPr lang="nl-NL" sz="1600" dirty="0"/>
              <a:t> (PIP)</a:t>
            </a:r>
          </a:p>
          <a:p>
            <a:pPr>
              <a:lnSpc>
                <a:spcPct val="110000"/>
              </a:lnSpc>
            </a:pPr>
            <a:endParaRPr lang="nl-NL" sz="1600" dirty="0"/>
          </a:p>
          <a:p>
            <a:pPr>
              <a:lnSpc>
                <a:spcPct val="110000"/>
              </a:lnSpc>
            </a:pPr>
            <a:endParaRPr lang="nl-NL" sz="1600" dirty="0"/>
          </a:p>
        </p:txBody>
      </p:sp>
      <p:pic>
        <p:nvPicPr>
          <p:cNvPr id="6" name="Afbeelding 5" descr="Afbeelding met buitenshuis, wolk, hemel, gras&#10;&#10;Door AI gegenereerde inhoud is mogelijk onjuist.">
            <a:extLst>
              <a:ext uri="{FF2B5EF4-FFF2-40B4-BE49-F238E27FC236}">
                <a16:creationId xmlns:a16="http://schemas.microsoft.com/office/drawing/2014/main" id="{F4C0E73B-2D9D-818B-A1F0-3B7BA7BF4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9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348794-7E1D-92FB-0D73-653456608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5C996-4EA9-702A-5AE8-0A08600BF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757646"/>
          </a:xfrm>
        </p:spPr>
        <p:txBody>
          <a:bodyPr/>
          <a:lstStyle/>
          <a:p>
            <a:r>
              <a:rPr lang="nl-NL" dirty="0"/>
              <a:t>Boomregister.nl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93EE85-8CC4-D500-26E6-517EF1B34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86672"/>
            <a:ext cx="10653579" cy="508446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9" name="Afbeelding 8" descr="Afbeelding met tekst, kaart, Plan&#10;&#10;Door AI gegenereerde inhoud is mogelijk onjuist.">
            <a:extLst>
              <a:ext uri="{FF2B5EF4-FFF2-40B4-BE49-F238E27FC236}">
                <a16:creationId xmlns:a16="http://schemas.microsoft.com/office/drawing/2014/main" id="{CCC30CFA-60BA-05B1-5BE4-BB8400148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8" y="1306286"/>
            <a:ext cx="6806025" cy="5152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 descr="Afbeelding met schermopname, tekst&#10;&#10;Door AI gegenereerde inhoud is mogelijk onjuist.">
            <a:extLst>
              <a:ext uri="{FF2B5EF4-FFF2-40B4-BE49-F238E27FC236}">
                <a16:creationId xmlns:a16="http://schemas.microsoft.com/office/drawing/2014/main" id="{DA57B813-1C24-354B-6248-10B7DEBB6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08" y="3754180"/>
            <a:ext cx="8945807" cy="2555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Pijl: gebogen 13">
            <a:extLst>
              <a:ext uri="{FF2B5EF4-FFF2-40B4-BE49-F238E27FC236}">
                <a16:creationId xmlns:a16="http://schemas.microsoft.com/office/drawing/2014/main" id="{58B5E19A-D88B-67C7-5651-CCC09D1B61F0}"/>
              </a:ext>
            </a:extLst>
          </p:cNvPr>
          <p:cNvSpPr/>
          <p:nvPr/>
        </p:nvSpPr>
        <p:spPr>
          <a:xfrm rot="5400000">
            <a:off x="3277311" y="2362912"/>
            <a:ext cx="1905711" cy="1076769"/>
          </a:xfrm>
          <a:prstGeom prst="bentArrow">
            <a:avLst>
              <a:gd name="adj1" fmla="val 22614"/>
              <a:gd name="adj2" fmla="val 23950"/>
              <a:gd name="adj3" fmla="val 25000"/>
              <a:gd name="adj4" fmla="val 43750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6" name="Afbeelding 1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B49E29F9-C35E-F93D-55B5-9B0FA11CD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0" y="510948"/>
            <a:ext cx="6048375" cy="159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Pijl: omhoog 16">
            <a:extLst>
              <a:ext uri="{FF2B5EF4-FFF2-40B4-BE49-F238E27FC236}">
                <a16:creationId xmlns:a16="http://schemas.microsoft.com/office/drawing/2014/main" id="{AF80A52F-62C1-C33F-EFD0-352CE8E94596}"/>
              </a:ext>
            </a:extLst>
          </p:cNvPr>
          <p:cNvSpPr/>
          <p:nvPr/>
        </p:nvSpPr>
        <p:spPr>
          <a:xfrm>
            <a:off x="8115096" y="2182009"/>
            <a:ext cx="484632" cy="1755242"/>
          </a:xfrm>
          <a:prstGeom prst="up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FDA6CFE-A6E8-9D26-E26C-A89F0E55C327}"/>
              </a:ext>
            </a:extLst>
          </p:cNvPr>
          <p:cNvSpPr txBox="1"/>
          <p:nvPr/>
        </p:nvSpPr>
        <p:spPr>
          <a:xfrm>
            <a:off x="8599728" y="2767242"/>
            <a:ext cx="3185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/>
              <a:t>Boomregister.nl</a:t>
            </a:r>
          </a:p>
        </p:txBody>
      </p:sp>
    </p:spTree>
    <p:extLst>
      <p:ext uri="{BB962C8B-B14F-4D97-AF65-F5344CB8AC3E}">
        <p14:creationId xmlns:p14="http://schemas.microsoft.com/office/powerpoint/2010/main" val="3967290849"/>
      </p:ext>
    </p:extLst>
  </p:cSld>
  <p:clrMapOvr>
    <a:masterClrMapping/>
  </p:clrMapOvr>
</p:sld>
</file>

<file path=ppt/theme/theme1.xml><?xml version="1.0" encoding="utf-8"?>
<a:theme xmlns:a="http://schemas.openxmlformats.org/drawingml/2006/main" name="Helena">
  <a:themeElements>
    <a:clrScheme name="Helen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ena" id="{83D43F4A-02D5-42AD-9542-27487597C212}" vid="{14154C61-C2E2-42F2-9833-4EC39495D4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714</Words>
  <Application>Microsoft Office PowerPoint</Application>
  <PresentationFormat>Breedbeeld</PresentationFormat>
  <Paragraphs>99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Arial</vt:lpstr>
      <vt:lpstr>Neue Haas Grotesk Text Pro</vt:lpstr>
      <vt:lpstr>Helena</vt:lpstr>
      <vt:lpstr>Pleitnota zaaknummer BZW.25.174.001</vt:lpstr>
      <vt:lpstr>Kastanjelaan 70 t/m 80 Drunen</vt:lpstr>
      <vt:lpstr>Gezien vanuit de spoorsloot – herfst 2025</vt:lpstr>
      <vt:lpstr>Ruimtegebrek door GOL ontwerp eisen</vt:lpstr>
      <vt:lpstr>Infrastructuur en flora &amp; fauna in onbalans</vt:lpstr>
      <vt:lpstr>Noodzaak Snelfietsroute?</vt:lpstr>
      <vt:lpstr>Bevestiging ruimte gebrek</vt:lpstr>
      <vt:lpstr>Wat zijn jullie zorgen?</vt:lpstr>
      <vt:lpstr>Boomregister.nl</vt:lpstr>
      <vt:lpstr>Kap vergunning niet transparant</vt:lpstr>
      <vt:lpstr>127 bomen kappen, 3 nieuwe bomen</vt:lpstr>
      <vt:lpstr>Groen Onder Liquidatie</vt:lpstr>
      <vt:lpstr>Gezonde leefomgeving ~ boomkroonvolume</vt:lpstr>
      <vt:lpstr>Flora en Fauna Kastanjelaan 70 - 80</vt:lpstr>
      <vt:lpstr>Duiker variant</vt:lpstr>
      <vt:lpstr>Tegenstrijdigheden over kap</vt:lpstr>
      <vt:lpstr>Tegenstrijdigheden over duiker variant</vt:lpstr>
      <vt:lpstr>Bestaande vleermuis aanvliegroute</vt:lpstr>
      <vt:lpstr>Nieuwe vleermuis aanvliegroute</vt:lpstr>
      <vt:lpstr>Hoe dan wel?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 Schuurmans</dc:creator>
  <cp:lastModifiedBy>Nico Schuurmans</cp:lastModifiedBy>
  <cp:revision>103</cp:revision>
  <dcterms:created xsi:type="dcterms:W3CDTF">2026-01-17T08:02:13Z</dcterms:created>
  <dcterms:modified xsi:type="dcterms:W3CDTF">2026-01-31T08:28:19Z</dcterms:modified>
</cp:coreProperties>
</file>